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drawings/legacyDiagramText4.bin" ContentType="application/vnd.ms-office.legacyDiagramText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drawings/legacyDiagramText2.bin" ContentType="application/vnd.ms-office.legacyDiagramText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drawings/legacyDiagramText1.bin" ContentType="application/vnd.ms-office.legacyDiagramText"/>
  <Override PartName="/ppt/drawings/legacyDiagramText3.bin" ContentType="application/vnd.ms-office.legacyDiagramText"/>
  <Override PartName="/ppt/legacyDocTextInfo.bin" ContentType="application/vnd.ms-office.legacyDocTextInfo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77" r:id="rId4"/>
    <p:sldId id="258" r:id="rId5"/>
    <p:sldId id="259" r:id="rId6"/>
    <p:sldId id="276" r:id="rId7"/>
    <p:sldId id="260" r:id="rId8"/>
    <p:sldId id="261" r:id="rId9"/>
    <p:sldId id="263" r:id="rId10"/>
    <p:sldId id="278" r:id="rId11"/>
    <p:sldId id="280" r:id="rId12"/>
    <p:sldId id="264" r:id="rId13"/>
    <p:sldId id="265" r:id="rId14"/>
    <p:sldId id="266" r:id="rId15"/>
    <p:sldId id="279" r:id="rId16"/>
    <p:sldId id="267" r:id="rId17"/>
    <p:sldId id="268" r:id="rId18"/>
    <p:sldId id="269" r:id="rId19"/>
    <p:sldId id="270" r:id="rId20"/>
    <p:sldId id="271" r:id="rId21"/>
    <p:sldId id="272" r:id="rId22"/>
    <p:sldId id="275" r:id="rId23"/>
    <p:sldId id="274" r:id="rId24"/>
    <p:sldId id="282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AE649B"/>
    <a:srgbClr val="731313"/>
    <a:srgbClr val="5E2D28"/>
    <a:srgbClr val="B161A0"/>
    <a:srgbClr val="D63CAE"/>
    <a:srgbClr val="9C768F"/>
    <a:srgbClr val="FAA2D4"/>
    <a:srgbClr val="F7A5D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 autoAdjust="0"/>
    <p:restoredTop sz="94660"/>
  </p:normalViewPr>
  <p:slideViewPr>
    <p:cSldViewPr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1" Type="http://schemas.microsoft.com/office/2006/relationships/legacyDocTextInfo" Target="legacyDocTextInfo.bin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presProps" Target="presProps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viewProps" Target="viewProps.xml"/><Relationship Id="rId26" Type="http://schemas.openxmlformats.org/officeDocument/2006/relationships/printerSettings" Target="printerSettings/printerSettings1.bin"/><Relationship Id="rId30" Type="http://schemas.openxmlformats.org/officeDocument/2006/relationships/tableStyles" Target="tableStyles.xml"/><Relationship Id="rId11" Type="http://schemas.openxmlformats.org/officeDocument/2006/relationships/slide" Target="slides/slide10.xml"/><Relationship Id="rId29" Type="http://schemas.openxmlformats.org/officeDocument/2006/relationships/theme" Target="theme/theme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4" Type="http://schemas.microsoft.com/office/2006/relationships/legacyDiagramText" Target="legacyDiagramText4.bin"/><Relationship Id="rId1" Type="http://schemas.microsoft.com/office/2006/relationships/legacyDiagramText" Target="legacyDiagramText1.bin"/><Relationship Id="rId2" Type="http://schemas.microsoft.com/office/2006/relationships/legacyDiagramText" Target="legacyDiagramText2.bin"/><Relationship Id="rId3" Type="http://schemas.microsoft.com/office/2006/relationships/legacyDiagramText" Target="legacyDiagramText3.bin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Pr>
        <a:blipFill dpi="0" rotWithShape="1">
          <a:blip r:embed="rId2">
            <a:lum/>
          </a:blip>
          <a:srcRect/>
          <a:stretch>
            <a:fillRect l="-31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04800"/>
            <a:ext cx="7772400" cy="1470025"/>
          </a:xfrm>
        </p:spPr>
        <p:txBody>
          <a:bodyPr/>
          <a:lstStyle>
            <a:lvl1pPr>
              <a:defRPr>
                <a:latin typeface="Forte" pitchFamily="66" charset="0"/>
                <a:cs typeface="Raavi" pitchFamily="2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rgbClr val="B161A0"/>
                </a:solidFill>
                <a:latin typeface="Forte" pitchFamily="66" charset="0"/>
                <a:cs typeface="Raavi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0D5C-C27B-4A0B-A6D7-8DDC33DCBB56}" type="datetimeFigureOut">
              <a:rPr lang="en-US" smtClean="0"/>
              <a:pPr/>
              <a:t>11/8/09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9DFF-93F0-4598-9E2D-AC6966A16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0D5C-C27B-4A0B-A6D7-8DDC33DCBB56}" type="datetimeFigureOut">
              <a:rPr lang="en-US" smtClean="0"/>
              <a:pPr/>
              <a:t>11/8/09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9DFF-93F0-4598-9E2D-AC6966A16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0D5C-C27B-4A0B-A6D7-8DDC33DCBB56}" type="datetimeFigureOut">
              <a:rPr lang="en-US" smtClean="0"/>
              <a:pPr/>
              <a:t>11/8/09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9DFF-93F0-4598-9E2D-AC6966A16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Pr>
        <a:blipFill dpi="0" rotWithShape="1">
          <a:blip r:embed="rId2">
            <a:alphaModFix amt="44000"/>
            <a:lum/>
          </a:blip>
          <a:srcRect/>
          <a:stretch>
            <a:fillRect t="-54000" b="-5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Forte" pitchFamily="66" charset="0"/>
                <a:cs typeface="Raavi" pitchFamily="2"/>
              </a:defRPr>
            </a:lvl1pPr>
          </a:lstStyle>
          <a:p>
            <a:r>
              <a:rPr lang="en-US" dirty="0" smtClean="0"/>
              <a:t>Click to edit Master title style: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AE649B"/>
              </a:buClr>
              <a:buFont typeface="Wingdings" pitchFamily="2" charset="2"/>
              <a:buChar char="v"/>
              <a:defRPr b="0">
                <a:latin typeface="Franklin Gothic Demi Cond" pitchFamily="34" charset="0"/>
              </a:defRPr>
            </a:lvl1pPr>
            <a:lvl2pPr>
              <a:buClr>
                <a:srgbClr val="AE649B"/>
              </a:buClr>
              <a:buFont typeface="Wingdings 2" pitchFamily="18" charset="2"/>
              <a:buChar char=""/>
              <a:defRPr b="0">
                <a:latin typeface="Franklin Gothic Demi Cond" pitchFamily="34" charset="0"/>
              </a:defRPr>
            </a:lvl2pPr>
            <a:lvl3pPr>
              <a:buClr>
                <a:srgbClr val="AE649B"/>
              </a:buClr>
              <a:buFont typeface="Agency FB" pitchFamily="34" charset="0"/>
              <a:buChar char="*"/>
              <a:defRPr b="0">
                <a:latin typeface="Franklin Gothic Demi Cond" pitchFamily="34" charset="0"/>
              </a:defRPr>
            </a:lvl3pPr>
            <a:lvl4pPr>
              <a:buClr>
                <a:srgbClr val="AE649B"/>
              </a:buClr>
              <a:buFont typeface="Agency FB" pitchFamily="34" charset="0"/>
              <a:buChar char="*"/>
              <a:defRPr b="0">
                <a:latin typeface="Franklin Gothic Demi Cond" pitchFamily="34" charset="0"/>
              </a:defRPr>
            </a:lvl4pPr>
            <a:lvl5pPr>
              <a:buClr>
                <a:srgbClr val="AE649B"/>
              </a:buClr>
              <a:buFont typeface="Agency FB" pitchFamily="34" charset="0"/>
              <a:buChar char="*"/>
              <a:defRPr b="0">
                <a:latin typeface="Franklin Gothic Demi Cond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0D5C-C27B-4A0B-A6D7-8DDC33DCBB56}" type="datetimeFigureOut">
              <a:rPr lang="en-US" smtClean="0"/>
              <a:pPr/>
              <a:t>11/8/09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9DFF-93F0-4598-9E2D-AC6966A16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0D5C-C27B-4A0B-A6D7-8DDC33DCBB56}" type="datetimeFigureOut">
              <a:rPr lang="en-US" smtClean="0"/>
              <a:pPr/>
              <a:t>11/8/09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9DFF-93F0-4598-9E2D-AC6966A16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0D5C-C27B-4A0B-A6D7-8DDC33DCBB56}" type="datetimeFigureOut">
              <a:rPr lang="en-US" smtClean="0"/>
              <a:pPr/>
              <a:t>11/8/09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9DFF-93F0-4598-9E2D-AC6966A16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0D5C-C27B-4A0B-A6D7-8DDC33DCBB56}" type="datetimeFigureOut">
              <a:rPr lang="en-US" smtClean="0"/>
              <a:pPr/>
              <a:t>11/8/09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9DFF-93F0-4598-9E2D-AC6966A16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0D5C-C27B-4A0B-A6D7-8DDC33DCBB56}" type="datetimeFigureOut">
              <a:rPr lang="en-US" smtClean="0"/>
              <a:pPr/>
              <a:t>11/8/09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9DFF-93F0-4598-9E2D-AC6966A16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0D5C-C27B-4A0B-A6D7-8DDC33DCBB56}" type="datetimeFigureOut">
              <a:rPr lang="en-US" smtClean="0"/>
              <a:pPr/>
              <a:t>11/8/09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9DFF-93F0-4598-9E2D-AC6966A16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0D5C-C27B-4A0B-A6D7-8DDC33DCBB56}" type="datetimeFigureOut">
              <a:rPr lang="en-US" smtClean="0"/>
              <a:pPr/>
              <a:t>11/8/09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9DFF-93F0-4598-9E2D-AC6966A16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0D5C-C27B-4A0B-A6D7-8DDC33DCBB56}" type="datetimeFigureOut">
              <a:rPr lang="en-US" smtClean="0"/>
              <a:pPr/>
              <a:t>11/8/09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9DFF-93F0-4598-9E2D-AC6966A16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>
            <a:alphaModFix amt="66000"/>
            <a:lum/>
          </a:blip>
          <a:srcRect/>
          <a:stretch>
            <a:fillRect t="-54000" b="-5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90D5C-C27B-4A0B-A6D7-8DDC33DCBB56}" type="datetimeFigureOut">
              <a:rPr lang="en-US" smtClean="0"/>
              <a:pPr/>
              <a:t>11/8/09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E9DFF-93F0-4598-9E2D-AC6966A16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731313"/>
          </a:solidFill>
          <a:latin typeface="Forte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731313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73131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731313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731313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73131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3810000"/>
            <a:ext cx="6400800" cy="1752600"/>
          </a:xfrm>
        </p:spPr>
        <p:txBody>
          <a:bodyPr>
            <a:noAutofit/>
          </a:bodyPr>
          <a:lstStyle/>
          <a:p>
            <a:endParaRPr lang="en-US" sz="2800" dirty="0" smtClean="0"/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Demographics:</a:t>
            </a:r>
          </a:p>
          <a:p>
            <a:pPr lvl="1"/>
            <a:r>
              <a:rPr lang="en-US" sz="3200" dirty="0" smtClean="0"/>
              <a:t>Upper middle class</a:t>
            </a:r>
          </a:p>
          <a:p>
            <a:pPr lvl="1"/>
            <a:r>
              <a:rPr lang="en-US" sz="3200" dirty="0" smtClean="0"/>
              <a:t> Age 18 </a:t>
            </a:r>
            <a:r>
              <a:rPr lang="en-US" sz="3200" dirty="0" smtClean="0">
                <a:sym typeface="Wingdings" pitchFamily="2" charset="2"/>
              </a:rPr>
              <a:t> above</a:t>
            </a:r>
          </a:p>
          <a:p>
            <a:endParaRPr lang="en-US" dirty="0" smtClean="0"/>
          </a:p>
          <a:p>
            <a:r>
              <a:rPr lang="en-US" sz="3600" dirty="0" smtClean="0"/>
              <a:t>Psychographics: </a:t>
            </a:r>
          </a:p>
          <a:p>
            <a:pPr lvl="1"/>
            <a:r>
              <a:rPr lang="en-US" sz="3200" dirty="0" smtClean="0"/>
              <a:t>Searching for individuality</a:t>
            </a:r>
          </a:p>
          <a:p>
            <a:pPr lvl="1"/>
            <a:r>
              <a:rPr lang="en-US" sz="3200" dirty="0" smtClean="0"/>
              <a:t>Looking to be unique 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/>
              <a:t>Business that need the chocolate for their meetings and conferences as well as social events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Businesses that are looking to use the chocolate products and serving them as their own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7772400" cy="1470025"/>
          </a:xfrm>
        </p:spPr>
        <p:txBody>
          <a:bodyPr/>
          <a:lstStyle/>
          <a:p>
            <a:r>
              <a:rPr lang="en-GB" b="1" dirty="0" smtClean="0"/>
              <a:t>Marketing mix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4876800"/>
            <a:ext cx="6400800" cy="1752600"/>
          </a:xfrm>
        </p:spPr>
        <p:txBody>
          <a:bodyPr/>
          <a:lstStyle/>
          <a:p>
            <a:r>
              <a:rPr lang="en-GB" b="1" dirty="0" smtClean="0"/>
              <a:t>Product- price- place- promotion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Product Prototype</a:t>
            </a:r>
            <a:endParaRPr lang="en-US" dirty="0"/>
          </a:p>
        </p:txBody>
      </p:sp>
      <p:pic>
        <p:nvPicPr>
          <p:cNvPr id="4" name="Content Placeholder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981200"/>
            <a:ext cx="4039985" cy="2788920"/>
          </a:xfrm>
        </p:spPr>
      </p:pic>
      <p:pic>
        <p:nvPicPr>
          <p:cNvPr id="8" name="Content Placeholder 7" descr="8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724400" y="3886200"/>
            <a:ext cx="4041775" cy="2693988"/>
          </a:xfrm>
        </p:spPr>
      </p:pic>
      <p:pic>
        <p:nvPicPr>
          <p:cNvPr id="9" name="Picture 8" descr="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0600" y="990600"/>
            <a:ext cx="2362200" cy="2818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P</a:t>
            </a:r>
            <a:r>
              <a:rPr lang="en-GB" sz="4400" b="1" dirty="0" smtClean="0"/>
              <a:t>roduct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4724400" cy="4572000"/>
          </a:xfrm>
        </p:spPr>
        <p:txBody>
          <a:bodyPr/>
          <a:lstStyle/>
          <a:p>
            <a:pPr>
              <a:buClr>
                <a:srgbClr val="AE649B"/>
              </a:buClr>
              <a:buFont typeface="Wingdings" pitchFamily="2" charset="2"/>
              <a:buChar char="v"/>
            </a:pPr>
            <a:r>
              <a:rPr lang="en-US" sz="3600" dirty="0" smtClean="0">
                <a:latin typeface="Franklin Gothic Demi Cond" pitchFamily="34" charset="0"/>
              </a:rPr>
              <a:t>Homemade chocolate</a:t>
            </a:r>
          </a:p>
          <a:p>
            <a:pPr>
              <a:buClr>
                <a:srgbClr val="AE649B"/>
              </a:buClr>
              <a:buFont typeface="Wingdings" pitchFamily="2" charset="2"/>
              <a:buChar char="v"/>
            </a:pPr>
            <a:endParaRPr lang="en-US" sz="3600" dirty="0" smtClean="0">
              <a:latin typeface="Franklin Gothic Demi Cond" pitchFamily="34" charset="0"/>
            </a:endParaRPr>
          </a:p>
          <a:p>
            <a:pPr>
              <a:buClr>
                <a:srgbClr val="AE649B"/>
              </a:buClr>
              <a:buFont typeface="Wingdings" pitchFamily="2" charset="2"/>
              <a:buChar char="v"/>
            </a:pPr>
            <a:r>
              <a:rPr lang="en-US" sz="3600" dirty="0" smtClean="0">
                <a:latin typeface="Franklin Gothic Demi Cond" pitchFamily="34" charset="0"/>
              </a:rPr>
              <a:t>A wide selection and a variety of flavors are available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pic>
        <p:nvPicPr>
          <p:cNvPr id="8" name="Picture 7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1219200"/>
            <a:ext cx="3768436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5638800" cy="5181600"/>
          </a:xfrm>
        </p:spPr>
        <p:txBody>
          <a:bodyPr/>
          <a:lstStyle/>
          <a:p>
            <a:r>
              <a:rPr lang="en-US" dirty="0" smtClean="0"/>
              <a:t>Personalized according to customers needs by:</a:t>
            </a:r>
          </a:p>
          <a:p>
            <a:pPr lvl="1"/>
            <a:r>
              <a:rPr lang="en-US" sz="3200" dirty="0" smtClean="0"/>
              <a:t>Printing messages on the chocolate</a:t>
            </a:r>
          </a:p>
          <a:p>
            <a:pPr lvl="1"/>
            <a:r>
              <a:rPr lang="en-US" sz="3200" dirty="0" smtClean="0"/>
              <a:t>By creating new flavors requested by customers</a:t>
            </a:r>
          </a:p>
          <a:p>
            <a:endParaRPr lang="en-US" dirty="0"/>
          </a:p>
        </p:txBody>
      </p:sp>
      <p:pic>
        <p:nvPicPr>
          <p:cNvPr id="6" name="Picture 5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0" y="304800"/>
            <a:ext cx="2438400" cy="2977869"/>
          </a:xfrm>
          <a:prstGeom prst="rect">
            <a:avLst/>
          </a:prstGeom>
        </p:spPr>
      </p:pic>
      <p:pic>
        <p:nvPicPr>
          <p:cNvPr id="7" name="Picture 6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3581400"/>
            <a:ext cx="3439236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</a:t>
            </a:r>
            <a:r>
              <a:rPr lang="en-GB" b="1" dirty="0" smtClean="0"/>
              <a:t>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Considering </a:t>
            </a:r>
            <a:r>
              <a:rPr lang="en-US" dirty="0" err="1" smtClean="0"/>
              <a:t>Sweety’s</a:t>
            </a:r>
            <a:r>
              <a:rPr lang="en-US" dirty="0" smtClean="0"/>
              <a:t> unique product,  we are targeting  a higher price range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Combination of Value added Pricing and Segment skimming Pricing 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Price:</a:t>
            </a:r>
          </a:p>
          <a:p>
            <a:pPr lvl="1">
              <a:lnSpc>
                <a:spcPct val="150000"/>
              </a:lnSpc>
            </a:pPr>
            <a:r>
              <a:rPr lang="en-US" sz="3200" dirty="0" smtClean="0"/>
              <a:t>25KD per kilo of shaped chocolate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</a:t>
            </a:r>
            <a:r>
              <a:rPr lang="en-GB" b="1" dirty="0" smtClean="0"/>
              <a:t>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Online:</a:t>
            </a:r>
          </a:p>
          <a:p>
            <a:pPr lvl="1"/>
            <a:r>
              <a:rPr lang="en-US" dirty="0" smtClean="0"/>
              <a:t>There will be no physical setting where the chocolate can be found</a:t>
            </a:r>
          </a:p>
          <a:p>
            <a:pPr lvl="1"/>
            <a:r>
              <a:rPr lang="en-US" dirty="0" smtClean="0"/>
              <a:t>All orders will occur either online or via the phone</a:t>
            </a:r>
          </a:p>
          <a:p>
            <a:pPr lvl="1"/>
            <a:r>
              <a:rPr lang="en-US" dirty="0" smtClean="0"/>
              <a:t>Customers can view the chocolate, customize it and order online</a:t>
            </a:r>
          </a:p>
          <a:p>
            <a:pPr lvl="1"/>
            <a:r>
              <a:rPr lang="en-US" dirty="0" smtClean="0"/>
              <a:t>For big quantities/occasions, one can book an appointment to preview or taste the chocolates.</a:t>
            </a:r>
          </a:p>
          <a:p>
            <a:pPr lvl="1"/>
            <a:r>
              <a:rPr lang="en-US" dirty="0" smtClean="0"/>
              <a:t>All chocolate will be delivered by a contracted company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Integrated Communications </a:t>
            </a:r>
            <a:endParaRPr lang="en-US" dirty="0"/>
          </a:p>
        </p:txBody>
      </p:sp>
      <p:graphicFrame>
        <p:nvGraphicFramePr>
          <p:cNvPr id="1046" name="Diagram 22"/>
          <p:cNvGraphicFramePr>
            <a:graphicFrameLocks/>
          </p:cNvGraphicFramePr>
          <p:nvPr>
            <p:ph idx="1"/>
          </p:nvPr>
        </p:nvGraphicFramePr>
        <p:xfrm>
          <a:off x="457200" y="1524000"/>
          <a:ext cx="8229600" cy="4525963"/>
        </p:xfrm>
        <a:graphic>
          <a:graphicData uri="http://schemas.openxmlformats.org/drawingml/2006/compatibility">
            <com:legacyDrawing xmlns:com="http://schemas.openxmlformats.org/drawingml/2006/compatibility" spid="_x0000_s104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Advertisement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Strategy </a:t>
            </a:r>
            <a:r>
              <a:rPr lang="en-US" b="1" dirty="0" smtClean="0">
                <a:solidFill>
                  <a:srgbClr val="AE649B"/>
                </a:solidFill>
              </a:rPr>
              <a:t>“</a:t>
            </a:r>
            <a:r>
              <a:rPr lang="en-US" b="1" dirty="0" err="1" smtClean="0">
                <a:solidFill>
                  <a:srgbClr val="AE649B"/>
                </a:solidFill>
              </a:rPr>
              <a:t>Uniqiness</a:t>
            </a:r>
            <a:r>
              <a:rPr lang="en-US" b="1" dirty="0" smtClean="0">
                <a:solidFill>
                  <a:srgbClr val="AE649B"/>
                </a:solidFill>
              </a:rPr>
              <a:t>” </a:t>
            </a:r>
            <a:r>
              <a:rPr lang="en-US" dirty="0" smtClean="0"/>
              <a:t>(individuality , customization and personalization)</a:t>
            </a:r>
          </a:p>
          <a:p>
            <a:r>
              <a:rPr lang="en-US" dirty="0" smtClean="0"/>
              <a:t>Execution style </a:t>
            </a:r>
            <a:r>
              <a:rPr lang="en-US" dirty="0" smtClean="0">
                <a:solidFill>
                  <a:srgbClr val="AE649B"/>
                </a:solidFill>
              </a:rPr>
              <a:t>“Empathy”, </a:t>
            </a:r>
            <a:r>
              <a:rPr lang="en-US" dirty="0" smtClean="0"/>
              <a:t>use emotions to appeal to Target audience. </a:t>
            </a:r>
          </a:p>
          <a:p>
            <a:r>
              <a:rPr lang="en-US" dirty="0" smtClean="0"/>
              <a:t>Media </a:t>
            </a:r>
          </a:p>
          <a:p>
            <a:pPr lvl="1"/>
            <a:r>
              <a:rPr lang="en-US" dirty="0" smtClean="0"/>
              <a:t>Email forwards </a:t>
            </a:r>
          </a:p>
          <a:p>
            <a:pPr lvl="1"/>
            <a:r>
              <a:rPr lang="en-US" dirty="0" err="1" smtClean="0"/>
              <a:t>Facebook</a:t>
            </a:r>
            <a:r>
              <a:rPr lang="en-US" dirty="0" smtClean="0"/>
              <a:t>/twitter</a:t>
            </a:r>
          </a:p>
          <a:p>
            <a:pPr lvl="1"/>
            <a:r>
              <a:rPr lang="en-US" dirty="0" smtClean="0"/>
              <a:t>Word of mouth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Business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Business Description: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dirty="0" smtClean="0"/>
              <a:t>		       </a:t>
            </a:r>
            <a:r>
              <a:rPr lang="en-US" b="1" dirty="0" smtClean="0">
                <a:solidFill>
                  <a:srgbClr val="AE649B"/>
                </a:solidFill>
              </a:rPr>
              <a:t>“Personalized Chocolate” </a:t>
            </a:r>
          </a:p>
          <a:p>
            <a:pPr algn="just">
              <a:buNone/>
            </a:pPr>
            <a:r>
              <a:rPr lang="en-US" dirty="0" smtClean="0"/>
              <a:t>Our business exists purely online. We are able to print on our chocolates, and the internet has afforded us the opportunity to personalize our messages according to our customer’s preferences.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b="1" dirty="0" smtClean="0"/>
              <a:t>ales Promotions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/>
              <a:t>After conducting a study we have found that chocolates sell the most during special occasions and Islamic holidays.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To avoid the rush orders we will provide a</a:t>
            </a:r>
            <a:r>
              <a:rPr lang="en-US" dirty="0" smtClean="0"/>
              <a:t> 10</a:t>
            </a:r>
            <a:r>
              <a:rPr lang="en-US" dirty="0" smtClean="0"/>
              <a:t>% discount for  orders in advance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 tools which will help in promoting the </a:t>
            </a:r>
            <a:r>
              <a:rPr lang="en-US" b="1" dirty="0" smtClean="0">
                <a:solidFill>
                  <a:srgbClr val="AE649B"/>
                </a:solidFill>
              </a:rPr>
              <a:t>“Uniqueness” </a:t>
            </a:r>
            <a:r>
              <a:rPr lang="en-US" dirty="0" smtClean="0"/>
              <a:t>theme</a:t>
            </a:r>
            <a:r>
              <a:rPr lang="en-GB" dirty="0" smtClean="0"/>
              <a:t>: </a:t>
            </a:r>
          </a:p>
          <a:p>
            <a:pPr lvl="1"/>
            <a:r>
              <a:rPr lang="en-US" sz="3200" b="1" dirty="0" smtClean="0">
                <a:solidFill>
                  <a:srgbClr val="AE649B"/>
                </a:solidFill>
              </a:rPr>
              <a:t>Website: </a:t>
            </a:r>
            <a:r>
              <a:rPr lang="en-US" sz="3200" dirty="0" smtClean="0"/>
              <a:t>allow people to view the wide selection of flavors, and create new ones </a:t>
            </a:r>
          </a:p>
          <a:p>
            <a:pPr lvl="1"/>
            <a:r>
              <a:rPr lang="en-US" sz="3200" b="1" dirty="0" smtClean="0">
                <a:solidFill>
                  <a:srgbClr val="AE649B"/>
                </a:solidFill>
              </a:rPr>
              <a:t>Trade shows</a:t>
            </a:r>
            <a:r>
              <a:rPr lang="en-US" sz="3200" dirty="0" smtClean="0">
                <a:solidFill>
                  <a:srgbClr val="AE649B"/>
                </a:solidFill>
              </a:rPr>
              <a:t>: </a:t>
            </a:r>
            <a:r>
              <a:rPr lang="en-US" sz="3200" dirty="0" smtClean="0"/>
              <a:t>participate in as many of them as possible so that people become aware of our existence. </a:t>
            </a:r>
          </a:p>
          <a:p>
            <a:pPr lvl="1"/>
            <a:r>
              <a:rPr lang="en-US" sz="3200" b="1" dirty="0" smtClean="0">
                <a:solidFill>
                  <a:srgbClr val="AE649B"/>
                </a:solidFill>
              </a:rPr>
              <a:t>Online blogs</a:t>
            </a:r>
            <a:r>
              <a:rPr lang="en-US" sz="3200" dirty="0" smtClean="0">
                <a:solidFill>
                  <a:srgbClr val="D63CAE"/>
                </a:solidFill>
              </a:rPr>
              <a:t>: </a:t>
            </a:r>
            <a:r>
              <a:rPr lang="en-US" sz="3200" dirty="0" smtClean="0"/>
              <a:t>send complementary packages to famous bloggers so that they can review it and rate it, and hope fully create a buzz.  </a:t>
            </a:r>
          </a:p>
          <a:p>
            <a:pPr lvl="1"/>
            <a:endParaRPr lang="en-GB" sz="2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Marketing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Email</a:t>
            </a:r>
          </a:p>
          <a:p>
            <a:pPr>
              <a:lnSpc>
                <a:spcPct val="90000"/>
              </a:lnSpc>
            </a:pPr>
            <a:endParaRPr lang="en-GB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Online marketing through our website and other websites that relate to </a:t>
            </a:r>
            <a:r>
              <a:rPr lang="en-US" b="1" dirty="0" smtClean="0">
                <a:solidFill>
                  <a:srgbClr val="AE649B"/>
                </a:solidFill>
              </a:rPr>
              <a:t>“</a:t>
            </a:r>
            <a:r>
              <a:rPr lang="en-US" b="1" dirty="0" err="1" smtClean="0">
                <a:solidFill>
                  <a:srgbClr val="AE649B"/>
                </a:solidFill>
              </a:rPr>
              <a:t>Uniqness</a:t>
            </a:r>
            <a:r>
              <a:rPr lang="en-US" b="1" dirty="0" smtClean="0">
                <a:solidFill>
                  <a:srgbClr val="AE649B"/>
                </a:solidFill>
              </a:rPr>
              <a:t>”</a:t>
            </a:r>
          </a:p>
          <a:p>
            <a:pPr>
              <a:lnSpc>
                <a:spcPct val="90000"/>
              </a:lnSpc>
            </a:pPr>
            <a:endParaRPr lang="en-GB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Targeted SMS</a:t>
            </a:r>
            <a:endParaRPr lang="en-GB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Gain customer loyalty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Getting information about customer wants and preferences and using them to satisfy customer needs</a:t>
            </a:r>
          </a:p>
          <a:p>
            <a:r>
              <a:rPr lang="en-US" dirty="0" smtClean="0"/>
              <a:t>Emailing the loyal customers new updates, new products and flavors, promotions and vouchers.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Thank you </a:t>
            </a:r>
            <a:r>
              <a:rPr lang="en-US" sz="6000" dirty="0" smtClean="0">
                <a:sym typeface="Wingdings" pitchFamily="2" charset="2"/>
              </a:rPr>
              <a:t>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Business model: </a:t>
            </a:r>
          </a:p>
          <a:p>
            <a:pPr lvl="1">
              <a:lnSpc>
                <a:spcPct val="150000"/>
              </a:lnSpc>
            </a:pPr>
            <a:r>
              <a:rPr lang="en-US" sz="3200" dirty="0" smtClean="0"/>
              <a:t>Pure play business, exist only online</a:t>
            </a:r>
          </a:p>
          <a:p>
            <a:pPr lvl="1">
              <a:lnSpc>
                <a:spcPct val="150000"/>
              </a:lnSpc>
            </a:pPr>
            <a:r>
              <a:rPr lang="en-US" sz="3200" dirty="0" smtClean="0"/>
              <a:t>Also takes orders by phone</a:t>
            </a:r>
          </a:p>
          <a:p>
            <a:pPr lvl="1">
              <a:lnSpc>
                <a:spcPct val="150000"/>
              </a:lnSpc>
            </a:pPr>
            <a:r>
              <a:rPr lang="en-US" sz="3200" dirty="0" smtClean="0"/>
              <a:t>Deals in B2C transactions mostly</a:t>
            </a:r>
          </a:p>
          <a:p>
            <a:pPr lvl="1">
              <a:lnSpc>
                <a:spcPct val="150000"/>
              </a:lnSpc>
            </a:pPr>
            <a:r>
              <a:rPr lang="en-US" sz="3200" dirty="0" smtClean="0"/>
              <a:t>Deals in B2B transactions on occasions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Business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600" b="1" dirty="0" smtClean="0"/>
              <a:t>Business Objectives:</a:t>
            </a:r>
          </a:p>
          <a:p>
            <a:pPr lvl="1">
              <a:lnSpc>
                <a:spcPct val="150000"/>
              </a:lnSpc>
            </a:pPr>
            <a:r>
              <a:rPr lang="en-US" sz="3200" dirty="0" smtClean="0"/>
              <a:t>Build lasting and profitable customer relationships by providing personalized chocolate delights</a:t>
            </a:r>
            <a:endParaRPr lang="en-US" sz="3200" dirty="0"/>
          </a:p>
          <a:p>
            <a:pPr lvl="1">
              <a:lnSpc>
                <a:spcPct val="150000"/>
              </a:lnSpc>
            </a:pPr>
            <a:r>
              <a:rPr lang="en-US" sz="3200" dirty="0" smtClean="0"/>
              <a:t>Capture a share of the market by satisfying the cultural need to be unique</a:t>
            </a:r>
          </a:p>
          <a:p>
            <a:pPr lvl="1"/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Mission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US" dirty="0" err="1" smtClean="0"/>
              <a:t>Sweety’s</a:t>
            </a:r>
            <a:r>
              <a:rPr lang="en-US" dirty="0" smtClean="0"/>
              <a:t> mission is to be a respected leader in the gourmet deserts  industry. We aim to create a unique experience during the consumption of our delights. We promise to provide an appetizing and diversified selection. We guarantee our customers real value to fulfill their expectations. </a:t>
            </a:r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Sweeties vision is to expand further then just producing chocolates. The expansion would entail creating all sorts of deserts, ranging from cakes to cookies. Also </a:t>
            </a:r>
            <a:r>
              <a:rPr lang="en-US" dirty="0" err="1" smtClean="0"/>
              <a:t>Sweety</a:t>
            </a:r>
            <a:r>
              <a:rPr lang="en-US" dirty="0" smtClean="0"/>
              <a:t> would like to expand into being and online-offline business, by opening up an actual store.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Environmental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/>
              <a:t>Macro</a:t>
            </a:r>
          </a:p>
          <a:p>
            <a:r>
              <a:rPr lang="en-US" sz="3600" dirty="0" smtClean="0"/>
              <a:t>Legal issues, social culture, economy </a:t>
            </a:r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b="1" dirty="0" smtClean="0"/>
              <a:t>Micro</a:t>
            </a:r>
          </a:p>
          <a:p>
            <a:r>
              <a:rPr lang="en-US" sz="3600" dirty="0" smtClean="0"/>
              <a:t>Employees, competitions, suppliers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 smtClean="0"/>
              <a:t>Positioning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3600" dirty="0" smtClean="0"/>
              <a:t>A company that makes homemade chocolate. </a:t>
            </a:r>
          </a:p>
          <a:p>
            <a:endParaRPr lang="en-GB" sz="3600" dirty="0" smtClean="0"/>
          </a:p>
          <a:p>
            <a:r>
              <a:rPr lang="en-GB" sz="3600" dirty="0" smtClean="0"/>
              <a:t>Our competitive positioning stems from our benefit positioning which is :</a:t>
            </a:r>
          </a:p>
          <a:p>
            <a:endParaRPr lang="en-GB" dirty="0" smtClean="0"/>
          </a:p>
          <a:p>
            <a:pPr lvl="1"/>
            <a:r>
              <a:rPr lang="en-GB" sz="3200" dirty="0" smtClean="0"/>
              <a:t>Giving the customers the freedom to personalise their own orders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Target Market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3600" dirty="0" smtClean="0"/>
              <a:t>After </a:t>
            </a:r>
            <a:r>
              <a:rPr lang="en-GB" sz="3600" dirty="0" smtClean="0"/>
              <a:t>evaluating each of the segmented markets we have chosen to target the following markets:</a:t>
            </a:r>
          </a:p>
          <a:p>
            <a:pPr lvl="1"/>
            <a:r>
              <a:rPr lang="en-US" sz="3600" dirty="0" smtClean="0"/>
              <a:t>Women </a:t>
            </a:r>
          </a:p>
          <a:p>
            <a:pPr lvl="1"/>
            <a:r>
              <a:rPr lang="en-US" sz="3600" dirty="0" smtClean="0"/>
              <a:t>Businesses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670</Words>
  <Application>Microsoft Macintosh PowerPoint</Application>
  <PresentationFormat>On-screen Show (4:3)</PresentationFormat>
  <Paragraphs>101</Paragraphs>
  <Slides>24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Slide 1</vt:lpstr>
      <vt:lpstr>Business Strategy</vt:lpstr>
      <vt:lpstr>Business Strategy</vt:lpstr>
      <vt:lpstr>Business Strategy</vt:lpstr>
      <vt:lpstr>Mission statement</vt:lpstr>
      <vt:lpstr>Vision</vt:lpstr>
      <vt:lpstr>Environmental Factors</vt:lpstr>
      <vt:lpstr>Positioning</vt:lpstr>
      <vt:lpstr>Target Market </vt:lpstr>
      <vt:lpstr>Target Market</vt:lpstr>
      <vt:lpstr>Target Market</vt:lpstr>
      <vt:lpstr>Marketing mix</vt:lpstr>
      <vt:lpstr>Product Prototype</vt:lpstr>
      <vt:lpstr>Product</vt:lpstr>
      <vt:lpstr>Product</vt:lpstr>
      <vt:lpstr>Price</vt:lpstr>
      <vt:lpstr>Place</vt:lpstr>
      <vt:lpstr>Integrated Communications </vt:lpstr>
      <vt:lpstr>Advertisement </vt:lpstr>
      <vt:lpstr>Sales Promotions </vt:lpstr>
      <vt:lpstr>Public relations</vt:lpstr>
      <vt:lpstr>Direct Marketing </vt:lpstr>
      <vt:lpstr>CRM</vt:lpstr>
      <vt:lpstr>Slide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Rana Al-Essa</cp:lastModifiedBy>
  <cp:revision>55</cp:revision>
  <dcterms:created xsi:type="dcterms:W3CDTF">2009-11-08T16:11:11Z</dcterms:created>
  <dcterms:modified xsi:type="dcterms:W3CDTF">2009-11-08T16:14:41Z</dcterms:modified>
</cp:coreProperties>
</file>